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78" r:id="rId10"/>
    <p:sldMasterId id="2147483791" r:id="rId11"/>
    <p:sldMasterId id="2147483804" r:id="rId12"/>
  </p:sldMasterIdLst>
  <p:notesMasterIdLst>
    <p:notesMasterId r:id="rId31"/>
  </p:notesMasterIdLst>
  <p:sldIdLst>
    <p:sldId id="256" r:id="rId13"/>
    <p:sldId id="257" r:id="rId14"/>
    <p:sldId id="258" r:id="rId15"/>
    <p:sldId id="259" r:id="rId16"/>
    <p:sldId id="260" r:id="rId17"/>
    <p:sldId id="262" r:id="rId18"/>
    <p:sldId id="267" r:id="rId19"/>
    <p:sldId id="268" r:id="rId20"/>
    <p:sldId id="274" r:id="rId21"/>
    <p:sldId id="277" r:id="rId22"/>
    <p:sldId id="275" r:id="rId23"/>
    <p:sldId id="276" r:id="rId24"/>
    <p:sldId id="278" r:id="rId25"/>
    <p:sldId id="272" r:id="rId26"/>
    <p:sldId id="273" r:id="rId27"/>
    <p:sldId id="263" r:id="rId28"/>
    <p:sldId id="264" r:id="rId29"/>
    <p:sldId id="279" r:id="rId3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нстантин" initials="К" lastIdx="1" clrIdx="0">
    <p:extLst>
      <p:ext uri="{19B8F6BF-5375-455C-9EA6-DF929625EA0E}">
        <p15:presenceInfo xmlns:p15="http://schemas.microsoft.com/office/powerpoint/2012/main" userId="Константи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240" y="694800"/>
            <a:ext cx="609516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5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518" name="PlaceHolder 4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519" name="PlaceHolder 5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520" name="PlaceHolder 6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9F4E8202-BABE-416D-A0E2-AB7395C4667C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1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1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9F4E8202-BABE-416D-A0E2-AB7395C4667C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121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9F4E8202-BABE-416D-A0E2-AB7395C4667C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156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9F4E8202-BABE-416D-A0E2-AB7395C4667C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2627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9F4E8202-BABE-416D-A0E2-AB7395C4667C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718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1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7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84;p39"/>
          <p:cNvPicPr/>
          <p:nvPr/>
        </p:nvPicPr>
        <p:blipFill>
          <a:blip r:embed="rId14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pic>
        <p:nvPicPr>
          <p:cNvPr id="393" name="Google Shape;86;p39"/>
          <p:cNvPicPr/>
          <p:nvPr/>
        </p:nvPicPr>
        <p:blipFill>
          <a:blip r:embed="rId15"/>
          <a:stretch/>
        </p:blipFill>
        <p:spPr>
          <a:xfrm>
            <a:off x="8604000" y="190440"/>
            <a:ext cx="291240" cy="283320"/>
          </a:xfrm>
          <a:prstGeom prst="rect">
            <a:avLst/>
          </a:prstGeom>
          <a:ln w="0">
            <a:noFill/>
          </a:ln>
        </p:spPr>
      </p:pic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395" name="Google Shape;88;p39"/>
          <p:cNvPicPr/>
          <p:nvPr/>
        </p:nvPicPr>
        <p:blipFill>
          <a:blip r:embed="rId16"/>
          <a:stretch/>
        </p:blipFill>
        <p:spPr>
          <a:xfrm>
            <a:off x="540000" y="4181400"/>
            <a:ext cx="421200" cy="359640"/>
          </a:xfrm>
          <a:prstGeom prst="rect">
            <a:avLst/>
          </a:prstGeom>
          <a:ln w="0">
            <a:noFill/>
          </a:ln>
        </p:spPr>
      </p:pic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90;p40"/>
          <p:cNvPicPr/>
          <p:nvPr/>
        </p:nvPicPr>
        <p:blipFill>
          <a:blip r:embed="rId1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34" name="Google Shape;92;p40"/>
          <p:cNvPicPr/>
          <p:nvPr/>
        </p:nvPicPr>
        <p:blipFill>
          <a:blip r:embed="rId15"/>
          <a:stretch/>
        </p:blipFill>
        <p:spPr>
          <a:xfrm>
            <a:off x="8604000" y="190440"/>
            <a:ext cx="291240" cy="283320"/>
          </a:xfrm>
          <a:prstGeom prst="rect">
            <a:avLst/>
          </a:prstGeom>
          <a:ln w="0">
            <a:noFill/>
          </a:ln>
        </p:spPr>
      </p:pic>
      <p:pic>
        <p:nvPicPr>
          <p:cNvPr id="435" name="Google Shape;93;p40"/>
          <p:cNvPicPr/>
          <p:nvPr/>
        </p:nvPicPr>
        <p:blipFill>
          <a:blip r:embed="rId16"/>
          <a:stretch/>
        </p:blipFill>
        <p:spPr>
          <a:xfrm>
            <a:off x="540000" y="4181400"/>
            <a:ext cx="421200" cy="359640"/>
          </a:xfrm>
          <a:prstGeom prst="rect">
            <a:avLst/>
          </a:prstGeom>
          <a:ln w="0">
            <a:noFill/>
          </a:ln>
        </p:spPr>
      </p:pic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96;p41"/>
          <p:cNvPicPr/>
          <p:nvPr/>
        </p:nvPicPr>
        <p:blipFill>
          <a:blip r:embed="rId1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75" name="Google Shape;98;p41"/>
          <p:cNvPicPr/>
          <p:nvPr/>
        </p:nvPicPr>
        <p:blipFill>
          <a:blip r:embed="rId15"/>
          <a:stretch/>
        </p:blipFill>
        <p:spPr>
          <a:xfrm>
            <a:off x="8604000" y="190440"/>
            <a:ext cx="291240" cy="283320"/>
          </a:xfrm>
          <a:prstGeom prst="rect">
            <a:avLst/>
          </a:prstGeom>
          <a:ln w="0">
            <a:noFill/>
          </a:ln>
        </p:spPr>
      </p:pic>
      <p:pic>
        <p:nvPicPr>
          <p:cNvPr id="476" name="Google Shape;99;p41"/>
          <p:cNvPicPr/>
          <p:nvPr/>
        </p:nvPicPr>
        <p:blipFill>
          <a:blip r:embed="rId16"/>
          <a:stretch/>
        </p:blipFill>
        <p:spPr>
          <a:xfrm>
            <a:off x="540000" y="4181400"/>
            <a:ext cx="421200" cy="359640"/>
          </a:xfrm>
          <a:prstGeom prst="rect">
            <a:avLst/>
          </a:prstGeom>
          <a:ln w="0">
            <a:noFill/>
          </a:ln>
        </p:spPr>
      </p:pic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0;p30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78" name="Google Shape;14;p31"/>
          <p:cNvPicPr/>
          <p:nvPr/>
        </p:nvPicPr>
        <p:blipFill>
          <a:blip r:embed="rId14"/>
          <a:stretch/>
        </p:blipFill>
        <p:spPr>
          <a:xfrm>
            <a:off x="540000" y="360000"/>
            <a:ext cx="1610640" cy="20736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5;p31"/>
          <p:cNvSpPr/>
          <p:nvPr/>
        </p:nvSpPr>
        <p:spPr>
          <a:xfrm>
            <a:off x="4979160" y="0"/>
            <a:ext cx="4164480" cy="5143320"/>
          </a:xfrm>
          <a:prstGeom prst="rect">
            <a:avLst/>
          </a:prstGeom>
          <a:solidFill>
            <a:srgbClr val="8D46F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805200" y="720000"/>
            <a:ext cx="479844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805200" y="2275920"/>
            <a:ext cx="3996000" cy="22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  <p:pic>
        <p:nvPicPr>
          <p:cNvPr id="119" name="Google Shape;21;p32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157" name="Google Shape;27;p33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720" cy="32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196" name="Google Shape;50;p34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720" cy="32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235" name="Google Shape;66;p35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274" name="Google Shape;72;p36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75;p37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rgbClr val="F1EFE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3" name="Google Shape;77;p37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3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3600" b="1" dirty="0" smtClean="0">
                <a:solidFill>
                  <a:schemeClr val="bg1"/>
                </a:solidFill>
                <a:latin typeface="IBM Plex Sans" panose="020B0604020202020204" charset="0"/>
              </a:rPr>
              <a:t>Анализ рынка «зеленой» энергетики</a:t>
            </a:r>
            <a:endParaRPr lang="ru-RU" sz="3600" b="1" strike="noStrike" spc="-1" dirty="0">
              <a:solidFill>
                <a:schemeClr val="bg1"/>
              </a:solidFill>
              <a:latin typeface="IBM Plex Sans" panose="020B0604020202020204" charset="0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540000" y="3272040"/>
            <a:ext cx="3851640" cy="3166200"/>
          </a:xfrm>
          <a:prstGeom prst="rect">
            <a:avLst/>
          </a:prstGeom>
          <a:noFill/>
          <a:ln w="0">
            <a:noFill/>
          </a:ln>
        </p:spPr>
        <p:txBody>
          <a:bodyPr lIns="0"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000" spc="-1" dirty="0" smtClean="0">
                <a:solidFill>
                  <a:srgbClr val="71E76E"/>
                </a:solidFill>
                <a:latin typeface="IBM Plex Sans"/>
                <a:ea typeface="IBM Plex Sans"/>
              </a:rPr>
              <a:t>Оценка факторов</a:t>
            </a:r>
            <a:r>
              <a:rPr lang="ru-RU" sz="1000" b="0" strike="noStrike" spc="-1" dirty="0" smtClean="0">
                <a:solidFill>
                  <a:srgbClr val="71E76E"/>
                </a:solidFill>
                <a:latin typeface="IBM Plex Sans"/>
                <a:ea typeface="IBM Plex Sans"/>
              </a:rPr>
              <a:t> влияющих на развитие </a:t>
            </a:r>
            <a:r>
              <a:rPr lang="ru-RU" sz="1000" spc="-1" dirty="0" smtClean="0">
                <a:solidFill>
                  <a:srgbClr val="71E76E"/>
                </a:solidFill>
                <a:latin typeface="IBM Plex Sans"/>
                <a:ea typeface="IBM Plex Sans"/>
              </a:rPr>
              <a:t>«альтернативной» энергетики</a:t>
            </a:r>
            <a:endParaRPr lang="ru-RU" sz="1000" b="0" strike="noStrike" spc="-1" dirty="0">
              <a:latin typeface="Arial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73" y="863600"/>
            <a:ext cx="3560118" cy="3560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360000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>Генерация электрической энергии в Индии</a:t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9" y="2864663"/>
            <a:ext cx="4322287" cy="1295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2351314"/>
            <a:ext cx="7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IBM Plex Sans"/>
              </a:rPr>
              <a:t>Генерация «зеленой» электроэнергии</a:t>
            </a:r>
            <a:endParaRPr lang="ru-RU" dirty="0">
              <a:latin typeface="IBM Plex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1" y="750258"/>
            <a:ext cx="4322286" cy="12712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545" y="958444"/>
            <a:ext cx="4291398" cy="11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130" y="2665948"/>
            <a:ext cx="4042228" cy="14506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4360949"/>
            <a:ext cx="8478155" cy="4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360000"/>
            <a:ext cx="8063640" cy="474571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>Генерация электрической энергии в США</a:t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000" y="2351314"/>
            <a:ext cx="7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IBM Plex Sans"/>
              </a:rPr>
              <a:t>Генерация «зеленой» электроэнергии</a:t>
            </a:r>
            <a:endParaRPr lang="ru-RU" dirty="0">
              <a:latin typeface="IBM Plex San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720646"/>
            <a:ext cx="4016961" cy="12762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75042"/>
            <a:ext cx="3840557" cy="10973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961" y="834571"/>
            <a:ext cx="4362689" cy="11576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93" y="4237389"/>
            <a:ext cx="8490857" cy="41058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04" y="2720646"/>
            <a:ext cx="4434639" cy="11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360000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>Генерация электрической энергии в Европейском союзе</a:t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000" y="2351314"/>
            <a:ext cx="7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IBM Plex Sans"/>
              </a:rPr>
              <a:t>Генерация «зеленой» электроэнергии</a:t>
            </a:r>
            <a:endParaRPr lang="ru-RU" dirty="0">
              <a:latin typeface="IBM Plex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856312"/>
            <a:ext cx="4104571" cy="1135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2864568"/>
            <a:ext cx="4363296" cy="13385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571" y="913243"/>
            <a:ext cx="4390572" cy="11117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833" y="3079748"/>
            <a:ext cx="4232310" cy="112339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4418320"/>
            <a:ext cx="8495143" cy="4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5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360000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800" spc="-1" dirty="0" smtClean="0">
                <a:solidFill>
                  <a:srgbClr val="000000"/>
                </a:solidFill>
                <a:latin typeface="IBM Plex Sans SemiBold"/>
              </a:rPr>
              <a:t>Фактические </a:t>
            </a:r>
            <a:r>
              <a:rPr lang="ru-RU" sz="1800" spc="-1" dirty="0">
                <a:solidFill>
                  <a:srgbClr val="000000"/>
                </a:solidFill>
                <a:latin typeface="IBM Plex Sans SemiBold"/>
              </a:rPr>
              <a:t>и предсказанные значения </a:t>
            </a:r>
            <a:r>
              <a:rPr lang="ru-RU" sz="1800" spc="-1" dirty="0" smtClean="0">
                <a:solidFill>
                  <a:srgbClr val="000000"/>
                </a:solidFill>
                <a:latin typeface="IBM Plex Sans SemiBold"/>
              </a:rPr>
              <a:t>потребления электроэнергии</a:t>
            </a: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4" y="792180"/>
            <a:ext cx="8834732" cy="36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120901"/>
            <a:ext cx="8063640" cy="997086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800" spc="-1" dirty="0" smtClean="0">
                <a:solidFill>
                  <a:srgbClr val="000000"/>
                </a:solidFill>
                <a:latin typeface="IBM Plex Sans SemiBold"/>
              </a:rPr>
              <a:t>Фактические и предсказанные значения генерации «зеленой» </a:t>
            </a:r>
            <a:r>
              <a:rPr lang="ru-RU" sz="1800" spc="-1" dirty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-RU" sz="1800" spc="-1" dirty="0">
                <a:solidFill>
                  <a:srgbClr val="000000"/>
                </a:solidFill>
                <a:latin typeface="IBM Plex Sans SemiBold"/>
              </a:rPr>
            </a:br>
            <a:r>
              <a:rPr lang="ru-RU" sz="1800" spc="-1" dirty="0" smtClean="0">
                <a:solidFill>
                  <a:srgbClr val="000000"/>
                </a:solidFill>
                <a:latin typeface="IBM Plex Sans SemiBold"/>
              </a:rPr>
              <a:t>электроэнергии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696686"/>
            <a:ext cx="6654799" cy="43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360000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>Венчурные инвестиции сфере ВИЭ</a:t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" y="1378504"/>
            <a:ext cx="4977113" cy="27719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831" y="1559295"/>
            <a:ext cx="3373856" cy="16343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197" y="3165571"/>
            <a:ext cx="3529949" cy="196976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30" y="792181"/>
            <a:ext cx="3740913" cy="7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ubTitle"/>
          </p:nvPr>
        </p:nvSpPr>
        <p:spPr>
          <a:xfrm>
            <a:off x="288931" y="1132114"/>
            <a:ext cx="8063640" cy="345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- Проведен сбор, очистка и подготовка данных к анализу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- Проведен разведочный анализ 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данных</a:t>
            </a:r>
            <a:endParaRPr lang="ru-RU" sz="1200" spc="-1" dirty="0" smtClean="0"/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 smtClean="0">
                <a:latin typeface="Arial"/>
              </a:rPr>
              <a:t>- Проведено исследование влияющих факторов</a:t>
            </a:r>
            <a:endParaRPr lang="ru-RU" sz="1200" b="0" strike="noStrike" spc="-1" dirty="0">
              <a:latin typeface="Arial"/>
            </a:endParaRPr>
          </a:p>
          <a:p>
            <a:pPr marL="0"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200" spc="-1" dirty="0">
                <a:latin typeface="Arial"/>
              </a:rPr>
              <a:t>	</a:t>
            </a:r>
            <a:endParaRPr lang="ru-RU" sz="1200" spc="-1" dirty="0" smtClean="0">
              <a:latin typeface="Arial"/>
            </a:endParaRPr>
          </a:p>
          <a:p>
            <a:pPr marL="0"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200" spc="-1" dirty="0" smtClean="0">
                <a:latin typeface="Arial"/>
              </a:rPr>
              <a:t>П</a:t>
            </a:r>
            <a:r>
              <a:rPr lang="ru-RU" sz="1200" spc="-1" dirty="0" smtClean="0"/>
              <a:t>ерспективы </a:t>
            </a:r>
            <a:r>
              <a:rPr lang="ru-RU" sz="1200" spc="-1" dirty="0"/>
              <a:t>развития возобновляемой энергетики в будущем являются очень обнадеживающими. С учетом того, что цены на технологии ВИЭ продолжают снижаться, возобновляемые источники энергии становятся все более доступными и экономически выгодными. В будущем можно ожидать, что доля возобновляемых источников энергии в производстве электроэнергии будет расти быстрее, чем доля традиционных </a:t>
            </a:r>
            <a:r>
              <a:rPr lang="ru-RU" sz="1200" spc="-1" dirty="0" smtClean="0"/>
              <a:t>источников. Скорость развития «зеленых» источников энергии будет зависеть не только от непосредственных инвестиций в рассматриваемую  сферу, но и </a:t>
            </a:r>
            <a:r>
              <a:rPr lang="ru-RU" sz="1200" spc="-1" dirty="0"/>
              <a:t>от инвестиций в </a:t>
            </a:r>
            <a:r>
              <a:rPr lang="ru-RU" sz="1200" spc="-1" dirty="0" smtClean="0"/>
              <a:t>научно-исследовательские </a:t>
            </a:r>
            <a:r>
              <a:rPr lang="ru-RU" sz="1200" spc="-1" dirty="0"/>
              <a:t>и </a:t>
            </a:r>
            <a:r>
              <a:rPr lang="ru-RU" sz="1200" spc="-1" dirty="0" smtClean="0"/>
              <a:t>опытно-конструкторские работы. 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339543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0" strike="noStrike" spc="-1" dirty="0">
                <a:solidFill>
                  <a:srgbClr val="000000"/>
                </a:solidFill>
                <a:latin typeface="IBM Plex Sans SemiBold"/>
                <a:ea typeface="IBM Plex Sans SemiBold"/>
              </a:rPr>
              <a:t>Достигнутые цели / </a:t>
            </a:r>
            <a:r>
              <a:rPr lang="ru" sz="1800" b="0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>Итоги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540000" y="1329508"/>
            <a:ext cx="8063640" cy="32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spc="-1" dirty="0" smtClean="0">
                <a:latin typeface="Arial"/>
              </a:rPr>
              <a:t>Выявить</a:t>
            </a:r>
            <a:r>
              <a:rPr lang="ru-RU" sz="1200" b="0" strike="noStrike" spc="-1" dirty="0" smtClean="0">
                <a:latin typeface="Arial"/>
              </a:rPr>
              <a:t> дополнительные факторы влияния на развитие альтернативных источников энергии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 smtClean="0">
                <a:latin typeface="Arial"/>
              </a:rPr>
              <a:t>Проанализировать степень их влияния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 smtClean="0">
                <a:latin typeface="Arial"/>
              </a:rPr>
              <a:t>Возможно улучшить качество модели путем внедрения дополнительных факторов влияния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0" strike="noStrike" spc="-1" dirty="0">
                <a:solidFill>
                  <a:srgbClr val="000000"/>
                </a:solidFill>
                <a:latin typeface="IBM Plex Sans SemiBold"/>
                <a:ea typeface="IBM Plex Sans SemiBold"/>
              </a:rPr>
              <a:t>Идеи на </a:t>
            </a:r>
            <a:r>
              <a:rPr lang="ru" sz="1800" b="0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>будущее</a:t>
            </a:r>
            <a:br>
              <a:rPr lang="ru" sz="1800" b="0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 idx="4294967295"/>
          </p:nvPr>
        </p:nvSpPr>
        <p:spPr>
          <a:xfrm>
            <a:off x="540000" y="72000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3600" b="1" dirty="0" smtClean="0">
                <a:solidFill>
                  <a:schemeClr val="bg1"/>
                </a:solidFill>
                <a:latin typeface="IBM Plex Sans" panose="020B0604020202020204" charset="0"/>
              </a:rPr>
              <a:t>Благодарю за внимание!</a:t>
            </a:r>
            <a:endParaRPr lang="ru-RU" sz="3600" b="1" strike="noStrike" spc="-1" dirty="0">
              <a:solidFill>
                <a:schemeClr val="bg1"/>
              </a:solidFill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5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tIns="36000" rIns="0" bIns="36000" anchor="ctr">
            <a:noAutofit/>
          </a:bodyPr>
          <a:lstStyle/>
          <a:p>
            <a:pPr marL="12600">
              <a:lnSpc>
                <a:spcPct val="85000"/>
              </a:lnSpc>
              <a:tabLst>
                <a:tab pos="0" algn="l"/>
              </a:tabLst>
            </a:pPr>
            <a:r>
              <a:rPr lang="ru" sz="1000" b="0" strike="noStrike" spc="-1">
                <a:solidFill>
                  <a:srgbClr val="8F93A3"/>
                </a:solidFill>
                <a:latin typeface="IBM Plex Sans"/>
                <a:ea typeface="IBM Plex Sans"/>
              </a:rPr>
              <a:t>Давайте знакомиться!</a:t>
            </a:r>
            <a:endParaRPr lang="ru-RU" sz="1000" b="0" strike="noStrike" spc="-1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title"/>
          </p:nvPr>
        </p:nvSpPr>
        <p:spPr>
          <a:xfrm>
            <a:off x="3805200" y="720000"/>
            <a:ext cx="479844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85000"/>
              </a:lnSpc>
              <a:tabLst>
                <a:tab pos="0" algn="l"/>
              </a:tabLst>
            </a:pPr>
            <a:r>
              <a:rPr lang="ru-RU" sz="1800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>Константин</a:t>
            </a:r>
            <a:r>
              <a:rPr lang="ru" sz="1800" b="0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> Васильев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subTitle"/>
          </p:nvPr>
        </p:nvSpPr>
        <p:spPr>
          <a:xfrm>
            <a:off x="3805200" y="1029240"/>
            <a:ext cx="479844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8F93A3"/>
                </a:solidFill>
                <a:latin typeface="IBM Plex Sans"/>
                <a:ea typeface="IBM Plex Sans"/>
              </a:rPr>
              <a:t>Аналитик больших данных, </a:t>
            </a:r>
            <a:r>
              <a:rPr lang="ru-RU" sz="1200" spc="-1" dirty="0" smtClean="0">
                <a:solidFill>
                  <a:srgbClr val="8F93A3"/>
                </a:solidFill>
                <a:latin typeface="IBM Plex Sans"/>
                <a:ea typeface="IBM Plex Sans"/>
              </a:rPr>
              <a:t>июнь </a:t>
            </a:r>
            <a:r>
              <a:rPr lang="ru-RU" sz="1200" b="0" strike="noStrike" spc="-1" dirty="0" smtClean="0">
                <a:solidFill>
                  <a:srgbClr val="8F93A3"/>
                </a:solidFill>
                <a:latin typeface="IBM Plex Sans"/>
                <a:ea typeface="IBM Plex Sans"/>
              </a:rPr>
              <a:t>2022 г.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subTitle"/>
          </p:nvPr>
        </p:nvSpPr>
        <p:spPr>
          <a:xfrm>
            <a:off x="3805200" y="1440000"/>
            <a:ext cx="4798440" cy="3071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74400" indent="-306720">
              <a:lnSpc>
                <a:spcPct val="115000"/>
              </a:lnSpc>
              <a:buClr>
                <a:srgbClr val="8D46F6"/>
              </a:buClr>
              <a:buFont typeface="IBM Plex Sans"/>
              <a:buChar char=""/>
              <a:tabLst>
                <a:tab pos="0" algn="l"/>
              </a:tabLst>
            </a:pPr>
            <a:r>
              <a:rPr lang="ru-RU" sz="1200" b="0" strike="noStrike" spc="-1" dirty="0" smtClean="0">
                <a:latin typeface="Arial"/>
              </a:rPr>
              <a:t>Проживаю в г. Санкт - Петербург</a:t>
            </a:r>
            <a:endParaRPr lang="ru-RU" sz="1200" b="0" strike="noStrike" spc="-1" dirty="0">
              <a:latin typeface="Arial"/>
            </a:endParaRPr>
          </a:p>
          <a:p>
            <a:pPr marL="374400" indent="-306720">
              <a:lnSpc>
                <a:spcPct val="115000"/>
              </a:lnSpc>
              <a:spcBef>
                <a:spcPts val="1001"/>
              </a:spcBef>
              <a:buClr>
                <a:srgbClr val="8D46F6"/>
              </a:buClr>
              <a:buFont typeface="IBM Plex Sans"/>
              <a:buChar char=""/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Два высших образования (инженерно-техническое, юридическое)</a:t>
            </a:r>
          </a:p>
          <a:p>
            <a:pPr marL="374400" indent="-306720">
              <a:lnSpc>
                <a:spcPct val="115000"/>
              </a:lnSpc>
              <a:spcBef>
                <a:spcPts val="1001"/>
              </a:spcBef>
              <a:buClr>
                <a:srgbClr val="8D46F6"/>
              </a:buClr>
              <a:buFont typeface="IBM Plex Sans"/>
              <a:buChar char=""/>
              <a:tabLst>
                <a:tab pos="0" algn="l"/>
              </a:tabLst>
            </a:pPr>
            <a:r>
              <a:rPr lang="ru" sz="1200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Работал главным инженером в сфере эскплуатации зданий и сооружений</a:t>
            </a:r>
            <a:endParaRPr lang="ru" sz="1200" b="0" strike="noStrike" spc="-1" dirty="0" smtClean="0">
              <a:solidFill>
                <a:srgbClr val="000000"/>
              </a:solidFill>
              <a:latin typeface="IBM Plex Sans"/>
              <a:ea typeface="IBM Plex Sans"/>
            </a:endParaRPr>
          </a:p>
          <a:p>
            <a:pPr marL="374400" indent="-306720">
              <a:lnSpc>
                <a:spcPct val="115000"/>
              </a:lnSpc>
              <a:spcBef>
                <a:spcPts val="1001"/>
              </a:spcBef>
              <a:buClr>
                <a:srgbClr val="8D46F6"/>
              </a:buClr>
              <a:buFont typeface="IBM Plex Sans"/>
              <a:buChar char=""/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Интересы и хобби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:</a:t>
            </a:r>
            <a:r>
              <a:rPr lang="ru-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 люблю изучать что-то новое, увлекаюсь историей и нумизматикой</a:t>
            </a:r>
            <a:endParaRPr lang="ru" sz="1200" spc="-1" dirty="0">
              <a:solidFill>
                <a:srgbClr val="000000"/>
              </a:solidFill>
              <a:latin typeface="IBM Plex Sans"/>
              <a:ea typeface="IBM Plex Sans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2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72" y="720000"/>
            <a:ext cx="2147042" cy="2967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ubTitle"/>
          </p:nvPr>
        </p:nvSpPr>
        <p:spPr>
          <a:xfrm>
            <a:off x="540000" y="1059542"/>
            <a:ext cx="8063640" cy="217714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Цель – анализ развития и текущего состояния альтернативной энергетики. Оценить динамику развития отрасли и влияющие факторы.</a:t>
            </a:r>
            <a:endParaRPr lang="ru-RU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 smtClean="0">
                <a:solidFill>
                  <a:srgbClr val="000000"/>
                </a:solidFill>
                <a:latin typeface="IBM Plex Sans"/>
              </a:rPr>
              <a:t>Исчерпаемость, дефицит и негативное влияние на окружающую среду традиционных источников энергии порождает необходимость поиска и создания альтернативных решений.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>
                <a:solidFill>
                  <a:srgbClr val="000000"/>
                </a:solidFill>
                <a:latin typeface="IBM Plex Sans"/>
              </a:rPr>
              <a:t>Определить факторы, влияющие на 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</a:rPr>
              <a:t>уровень </a:t>
            </a:r>
            <a:r>
              <a:rPr lang="ru" sz="1200" spc="-1" dirty="0">
                <a:solidFill>
                  <a:srgbClr val="000000"/>
                </a:solidFill>
                <a:latin typeface="IBM Plex Sans"/>
              </a:rPr>
              <a:t>энергопотребления.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>
                <a:solidFill>
                  <a:srgbClr val="000000"/>
                </a:solidFill>
                <a:latin typeface="IBM Plex Sans"/>
              </a:rPr>
              <a:t>В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</a:rPr>
              <a:t>ыделить факторы, способствующие устойчивому развитию «зеленой» энергетики.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 smtClean="0">
                <a:solidFill>
                  <a:srgbClr val="000000"/>
                </a:solidFill>
                <a:latin typeface="IBM Plex Sans"/>
              </a:rPr>
              <a:t>Оценить влияние конкретных экономических моделей государства на  динамику развития отрасли в целом. </a:t>
            </a: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endParaRPr lang="ru" sz="1200" spc="-1" dirty="0" smtClean="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" sz="1200" spc="-1" dirty="0" smtClean="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" sz="1200" spc="-1" dirty="0" smtClean="0">
              <a:solidFill>
                <a:srgbClr val="000000"/>
              </a:solidFill>
              <a:latin typeface="IBM Plex Sans"/>
            </a:endParaRP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endParaRPr lang="ru-RU" sz="12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ru-RU" sz="1200" b="0" strike="noStrike" spc="-1" dirty="0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title"/>
          </p:nvPr>
        </p:nvSpPr>
        <p:spPr>
          <a:xfrm>
            <a:off x="540000" y="491399"/>
            <a:ext cx="8063640" cy="462914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dirty="0" smtClean="0">
                <a:solidFill>
                  <a:schemeClr val="dk1"/>
                </a:solidFill>
                <a:latin typeface="IBM Plex Sans" panose="020B0604020202020204" charset="0"/>
              </a:rPr>
              <a:t>Поставленная задача</a:t>
            </a:r>
            <a:endParaRPr lang="ru-RU" sz="1800" b="1" strike="noStrike" spc="-1" dirty="0">
              <a:solidFill>
                <a:srgbClr val="000000"/>
              </a:solidFill>
              <a:latin typeface="IBM Plex Sans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3" y="3447144"/>
            <a:ext cx="1833786" cy="12132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26" y="3447144"/>
            <a:ext cx="1846800" cy="1212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74" y="3447144"/>
            <a:ext cx="1837913" cy="1212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84" y="3447144"/>
            <a:ext cx="1818750" cy="121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540000" y="1294075"/>
            <a:ext cx="8063640" cy="32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1</a:t>
            </a: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) Изучение предметной 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области и постановка задачи </a:t>
            </a:r>
            <a:endParaRPr lang="ru-RU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2) Сбор </a:t>
            </a: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данных</a:t>
            </a:r>
            <a:endParaRPr lang="ru-RU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3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) Очистка и подготовка данных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4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) Анализ </a:t>
            </a: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данных </a:t>
            </a:r>
            <a:endParaRPr lang="ru-RU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5</a:t>
            </a: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) </a:t>
            </a: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Визуализация данных </a:t>
            </a:r>
            <a:endParaRPr lang="ru-RU" sz="12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6</a:t>
            </a: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) 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Интерпретация полученных результатов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7</a:t>
            </a:r>
            <a:r>
              <a:rPr lang="ru" sz="1200" b="0" strike="noStrike" spc="-1" dirty="0">
                <a:solidFill>
                  <a:srgbClr val="000000"/>
                </a:solidFill>
                <a:latin typeface="IBM Plex Sans"/>
                <a:ea typeface="IBM Plex Sans"/>
              </a:rPr>
              <a:t>) Построение модели </a:t>
            </a:r>
            <a:endParaRPr lang="ru-RU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 dirty="0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520971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>Решение</a:t>
            </a:r>
            <a:endParaRPr lang="ru-RU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ubTitle"/>
          </p:nvPr>
        </p:nvSpPr>
        <p:spPr>
          <a:xfrm>
            <a:off x="540000" y="1024685"/>
            <a:ext cx="8063640" cy="63078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ru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</a:rPr>
              <a:t>Для проекта был </a:t>
            </a:r>
            <a:r>
              <a:rPr lang="ru" sz="1200" b="0" strike="noStrike" spc="-1" dirty="0" smtClean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</a:rPr>
              <a:t>использован</a:t>
            </a:r>
            <a:r>
              <a:rPr lang="ru-RU" sz="1200" spc="-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</a:rPr>
              <a:t>ы</a:t>
            </a:r>
            <a:r>
              <a:rPr lang="ru" sz="1200" b="0" strike="noStrike" spc="-1" dirty="0" smtClean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</a:rPr>
              <a:t> открытые статистические данные компаний и международных организаций</a:t>
            </a:r>
            <a:endParaRPr lang="ru-RU" sz="12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ru-RU" sz="1200" b="0" strike="noStrike" spc="-1" dirty="0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title"/>
          </p:nvPr>
        </p:nvSpPr>
        <p:spPr>
          <a:xfrm>
            <a:off x="540000" y="435257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trike="noStrike" spc="-1" dirty="0">
                <a:solidFill>
                  <a:srgbClr val="000000"/>
                </a:solidFill>
                <a:latin typeface="IBM Plex Sans SemiBold"/>
                <a:ea typeface="IBM Plex Sans SemiBold"/>
              </a:rPr>
              <a:t>Получение данных</a:t>
            </a:r>
            <a:endParaRPr lang="ru-RU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7" y="2163977"/>
            <a:ext cx="1122996" cy="84224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42" y="2352869"/>
            <a:ext cx="2024204" cy="662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35" y="2344056"/>
            <a:ext cx="2117576" cy="7780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00" y="2325450"/>
            <a:ext cx="1400492" cy="77805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536802"/>
            <a:ext cx="1919203" cy="3909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16" y="3401271"/>
            <a:ext cx="2329543" cy="6620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2" y="3298678"/>
            <a:ext cx="1915886" cy="8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/>
          </p:nvPr>
        </p:nvSpPr>
        <p:spPr>
          <a:xfrm>
            <a:off x="540000" y="360000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>Оценка влияния различных факторов на потребление первичной энергии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07" y="782811"/>
            <a:ext cx="3792691" cy="18963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5" y="792180"/>
            <a:ext cx="3686370" cy="18776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55" y="3033484"/>
            <a:ext cx="3695339" cy="18350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206" y="2777825"/>
            <a:ext cx="3792691" cy="2090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7257" y="193086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>Оценка масштабов потребления первичной энергии</a:t>
            </a:r>
            <a:r>
              <a:rPr lang="en-US" sz="1800" spc="-1" dirty="0" smtClean="0">
                <a:solidFill>
                  <a:srgbClr val="000000"/>
                </a:solidFill>
                <a:latin typeface="IBM Plex Sans SemiBold"/>
              </a:rPr>
              <a:t>,</a:t>
            </a: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> эмиссии </a:t>
            </a:r>
            <a:r>
              <a:rPr lang="en-US" sz="1800" spc="-1" dirty="0" smtClean="0">
                <a:solidFill>
                  <a:srgbClr val="000000"/>
                </a:solidFill>
                <a:latin typeface="IBM Plex Sans SemiBold"/>
              </a:rPr>
              <a:t>CO2 </a:t>
            </a:r>
            <a:r>
              <a:rPr lang="ru-RU" sz="1800" spc="-1" dirty="0" smtClean="0">
                <a:solidFill>
                  <a:srgbClr val="000000"/>
                </a:solidFill>
                <a:latin typeface="IBM Plex Sans SemiBold"/>
              </a:rPr>
              <a:t>и инвестиций в альтернативную энергетику</a:t>
            </a:r>
            <a:br>
              <a:rPr lang="ru-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9" y="791027"/>
            <a:ext cx="4599938" cy="22863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0" y="3077360"/>
            <a:ext cx="4638636" cy="18116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16" y="791027"/>
            <a:ext cx="4246197" cy="175326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856" y="2544296"/>
            <a:ext cx="4319757" cy="23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360000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>Оценка глобальной генерации и потребления электрической энергии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29" y="792180"/>
            <a:ext cx="4295190" cy="193952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14" y="714827"/>
            <a:ext cx="3584826" cy="201687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72" y="3011881"/>
            <a:ext cx="3721134" cy="15817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586" y="3086531"/>
            <a:ext cx="2649586" cy="17044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11881"/>
            <a:ext cx="2649586" cy="19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360000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>Генерация электрической энергии в Китае</a:t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857494"/>
            <a:ext cx="4160003" cy="1119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03" y="862962"/>
            <a:ext cx="3995638" cy="11139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0000" y="2351314"/>
            <a:ext cx="7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IBM Plex Sans"/>
              </a:rPr>
              <a:t>Генерация «зеленой» электроэнергии</a:t>
            </a:r>
            <a:endParaRPr lang="ru-RU" dirty="0">
              <a:latin typeface="IBM Plex San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2720646"/>
            <a:ext cx="4160003" cy="125772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003" y="2720646"/>
            <a:ext cx="4094603" cy="11619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49" y="4251903"/>
            <a:ext cx="8448308" cy="40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</TotalTime>
  <Words>331</Words>
  <Application>Microsoft Office PowerPoint</Application>
  <PresentationFormat>Экран (16:9)</PresentationFormat>
  <Paragraphs>57</Paragraphs>
  <Slides>18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12</vt:i4>
      </vt:variant>
      <vt:variant>
        <vt:lpstr>Заголовки слайдов</vt:lpstr>
      </vt:variant>
      <vt:variant>
        <vt:i4>18</vt:i4>
      </vt:variant>
    </vt:vector>
  </HeadingPairs>
  <TitlesOfParts>
    <vt:vector size="37" baseType="lpstr">
      <vt:lpstr>Arial</vt:lpstr>
      <vt:lpstr>DejaVu Sans</vt:lpstr>
      <vt:lpstr>IBM Plex Sans</vt:lpstr>
      <vt:lpstr>IBM Plex Sans SemiBold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Анализ рынка «зеленой» энергетики</vt:lpstr>
      <vt:lpstr>Константин Васильев</vt:lpstr>
      <vt:lpstr>Поставленная задача</vt:lpstr>
      <vt:lpstr>Решение</vt:lpstr>
      <vt:lpstr>Получение данных</vt:lpstr>
      <vt:lpstr>Оценка влияния различных факторов на потребление первичной энергии</vt:lpstr>
      <vt:lpstr>Оценка масштабов потребления первичной энергии, эмиссии CO2 и инвестиций в альтернативную энергетику </vt:lpstr>
      <vt:lpstr>Оценка глобальной генерации и потребления электрической энергии</vt:lpstr>
      <vt:lpstr>Генерация электрической энергии в Китае  </vt:lpstr>
      <vt:lpstr>Генерация электрической энергии в Индии  </vt:lpstr>
      <vt:lpstr>Генерация электрической энергии в США  </vt:lpstr>
      <vt:lpstr>Генерация электрической энергии в Европейском союзе  </vt:lpstr>
      <vt:lpstr>Фактические и предсказанные значения потребления электроэнергии </vt:lpstr>
      <vt:lpstr>Фактические и предсказанные значения генерации «зеленой»  электроэнергии</vt:lpstr>
      <vt:lpstr>Венчурные инвестиции сфере ВИЭ </vt:lpstr>
      <vt:lpstr>Достигнутые цели / Итоги</vt:lpstr>
      <vt:lpstr>Идеи на будущее </vt:lpstr>
      <vt:lpstr>Благодарю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стоимости недвижимости</dc:title>
  <dc:subject/>
  <dc:creator>Константин</dc:creator>
  <dc:description/>
  <cp:lastModifiedBy>Константин</cp:lastModifiedBy>
  <cp:revision>84</cp:revision>
  <dcterms:modified xsi:type="dcterms:W3CDTF">2023-10-13T14:51:36Z</dcterms:modified>
  <dc:language>ru-RU</dc:language>
</cp:coreProperties>
</file>